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65" r:id="rId2"/>
    <p:sldId id="366" r:id="rId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5C5"/>
    <a:srgbClr val="EDF2F4"/>
    <a:srgbClr val="1F2A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06" d="100"/>
          <a:sy n="106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3065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hyperlink" Target="https://www.google.com/maps/place/3121+Bailey+Dr,+Fort+Worth,+TX+76244,+USA/@32.9328792,-97.3075708,14.72z/data=!4m6!3m5!1s0x864dd974f255ae09:0xd566a2f6b378efc!8m2!3d32.9348084!4d-97.3123203!16s%2Fg%2F11s7ws997b?entry=ttu&amp;g_ep=EgoyMDI2MDYxMy4wIKXMDSoASAFQAw%3D%3D" TargetMode="External"/><Relationship Id="rId5" Type="http://schemas.openxmlformats.org/officeDocument/2006/relationships/hyperlink" Target="http://ebgtx.com/" TargetMode="External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hyperlink" Target="https://maps.app.goo.gl/5rFs4MLXctbrBvVz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hyperlink" Target="http://ebgtx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46B985-185A-E3D2-BDA6-2C0CBB3E8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995" y="1141183"/>
            <a:ext cx="5715569" cy="5184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ED2413C-67BA-595F-6D6F-8ADF0D1FF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0721" y="685029"/>
            <a:ext cx="2863680" cy="2609053"/>
          </a:xfrm>
          <a:prstGeom prst="rect">
            <a:avLst/>
          </a:prstGeom>
          <a:ln w="28575">
            <a:solidFill>
              <a:srgbClr val="00A5C5"/>
            </a:solidFill>
          </a:ln>
        </p:spPr>
      </p:pic>
      <p:sp>
        <p:nvSpPr>
          <p:cNvPr id="2" name="Shape 0"/>
          <p:cNvSpPr/>
          <p:nvPr/>
        </p:nvSpPr>
        <p:spPr>
          <a:xfrm>
            <a:off x="457200" y="402336"/>
            <a:ext cx="73152" cy="475488"/>
          </a:xfrm>
          <a:prstGeom prst="rect">
            <a:avLst/>
          </a:prstGeom>
          <a:solidFill>
            <a:srgbClr val="00A5C5"/>
          </a:solidFill>
          <a:ln w="12700">
            <a:solidFill>
              <a:srgbClr val="00A5C5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658368" y="347472"/>
            <a:ext cx="109728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600" b="1" kern="0" spc="200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STRATEGIC LOCATION</a:t>
            </a:r>
            <a:endParaRPr lang="en-US" sz="2600" dirty="0"/>
          </a:p>
        </p:txBody>
      </p:sp>
      <p:sp>
        <p:nvSpPr>
          <p:cNvPr id="7" name="Shape 5"/>
          <p:cNvSpPr/>
          <p:nvPr/>
        </p:nvSpPr>
        <p:spPr>
          <a:xfrm>
            <a:off x="457200" y="1078992"/>
            <a:ext cx="3836241" cy="274320"/>
          </a:xfrm>
          <a:prstGeom prst="rect">
            <a:avLst/>
          </a:prstGeom>
          <a:solidFill>
            <a:srgbClr val="1F2A3A"/>
          </a:solidFill>
          <a:ln w="12700">
            <a:solidFill>
              <a:srgbClr val="1F2A3A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6"/>
          <p:cNvSpPr/>
          <p:nvPr/>
        </p:nvSpPr>
        <p:spPr>
          <a:xfrm>
            <a:off x="548640" y="1078992"/>
            <a:ext cx="3744801" cy="274320"/>
          </a:xfrm>
          <a:prstGeom prst="rect">
            <a:avLst/>
          </a:prstGeom>
          <a:noFill/>
          <a:ln/>
        </p:spPr>
        <p:txBody>
          <a:bodyPr wrap="square" lIns="38100" tIns="38100" rIns="38100" bIns="3810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ADDISON RESTAURANT ROW, BELT LINE RD.</a:t>
            </a:r>
            <a:endParaRPr lang="en-US" sz="900" dirty="0"/>
          </a:p>
        </p:txBody>
      </p:sp>
      <p:sp>
        <p:nvSpPr>
          <p:cNvPr id="9" name="Text 7"/>
          <p:cNvSpPr/>
          <p:nvPr/>
        </p:nvSpPr>
        <p:spPr>
          <a:xfrm>
            <a:off x="457200" y="1444752"/>
            <a:ext cx="3836241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b="1" dirty="0"/>
              <a:t>3121 BAILEY DR. FORT WORTH, TX</a:t>
            </a:r>
            <a:endParaRPr lang="en-US" sz="1400" dirty="0">
              <a:effectLst/>
            </a:endParaRPr>
          </a:p>
        </p:txBody>
      </p:sp>
      <p:sp>
        <p:nvSpPr>
          <p:cNvPr id="10" name="Text 8"/>
          <p:cNvSpPr/>
          <p:nvPr/>
        </p:nvSpPr>
        <p:spPr>
          <a:xfrm>
            <a:off x="457200" y="1874520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VEHICLES PER DAY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457200" y="2075688"/>
            <a:ext cx="3836241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120,000+ VPD</a:t>
            </a:r>
            <a:endParaRPr lang="en-US" sz="2800" dirty="0"/>
          </a:p>
        </p:txBody>
      </p:sp>
      <p:sp>
        <p:nvSpPr>
          <p:cNvPr id="12" name="Text 10"/>
          <p:cNvSpPr/>
          <p:nvPr/>
        </p:nvSpPr>
        <p:spPr>
          <a:xfrm>
            <a:off x="457200" y="2560320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7A82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 I-35W / I-35W TEXpress &amp; Golden Triangle</a:t>
            </a:r>
          </a:p>
        </p:txBody>
      </p:sp>
      <p:sp>
        <p:nvSpPr>
          <p:cNvPr id="13" name="Text 11"/>
          <p:cNvSpPr/>
          <p:nvPr/>
        </p:nvSpPr>
        <p:spPr>
          <a:xfrm>
            <a:off x="457200" y="2953512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WORKFORCE</a:t>
            </a:r>
            <a:endParaRPr lang="en-US" sz="900" dirty="0"/>
          </a:p>
        </p:txBody>
      </p:sp>
      <p:sp>
        <p:nvSpPr>
          <p:cNvPr id="14" name="Text 12"/>
          <p:cNvSpPr/>
          <p:nvPr/>
        </p:nvSpPr>
        <p:spPr>
          <a:xfrm>
            <a:off x="457200" y="3154680"/>
            <a:ext cx="3836241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Over 233K </a:t>
            </a:r>
            <a:endParaRPr lang="en-US" sz="2800" dirty="0"/>
          </a:p>
        </p:txBody>
      </p:sp>
      <p:sp>
        <p:nvSpPr>
          <p:cNvPr id="15" name="Text 13"/>
          <p:cNvSpPr/>
          <p:nvPr/>
        </p:nvSpPr>
        <p:spPr>
          <a:xfrm>
            <a:off x="457200" y="3639312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7A82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Within 5-mile radius</a:t>
            </a:r>
            <a:endParaRPr lang="en-US" sz="900" dirty="0"/>
          </a:p>
        </p:txBody>
      </p:sp>
      <p:sp>
        <p:nvSpPr>
          <p:cNvPr id="16" name="Text 14"/>
          <p:cNvSpPr/>
          <p:nvPr/>
        </p:nvSpPr>
        <p:spPr>
          <a:xfrm>
            <a:off x="457200" y="4032504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DFW AIRPORT</a:t>
            </a:r>
            <a:endParaRPr lang="en-US" sz="900" dirty="0"/>
          </a:p>
        </p:txBody>
      </p:sp>
      <p:sp>
        <p:nvSpPr>
          <p:cNvPr id="17" name="Text 15"/>
          <p:cNvSpPr/>
          <p:nvPr/>
        </p:nvSpPr>
        <p:spPr>
          <a:xfrm>
            <a:off x="457200" y="4233672"/>
            <a:ext cx="3836241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 Min</a:t>
            </a:r>
            <a:endParaRPr lang="en-US" sz="2800" dirty="0"/>
          </a:p>
        </p:txBody>
      </p:sp>
      <p:sp>
        <p:nvSpPr>
          <p:cNvPr id="18" name="Text 16"/>
          <p:cNvSpPr/>
          <p:nvPr/>
        </p:nvSpPr>
        <p:spPr>
          <a:xfrm>
            <a:off x="457200" y="4718304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7A82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Dallas/Fort Worth International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457200" y="5111496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ALLIANCE AIRPORT</a:t>
            </a:r>
            <a:endParaRPr lang="en-US" sz="900" dirty="0"/>
          </a:p>
        </p:txBody>
      </p:sp>
      <p:sp>
        <p:nvSpPr>
          <p:cNvPr id="20" name="Text 18"/>
          <p:cNvSpPr/>
          <p:nvPr/>
        </p:nvSpPr>
        <p:spPr>
          <a:xfrm>
            <a:off x="457200" y="5312664"/>
            <a:ext cx="3836241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Min</a:t>
            </a:r>
            <a:endParaRPr lang="en-US" sz="2800" dirty="0"/>
          </a:p>
        </p:txBody>
      </p:sp>
      <p:sp>
        <p:nvSpPr>
          <p:cNvPr id="21" name="Text 19"/>
          <p:cNvSpPr/>
          <p:nvPr/>
        </p:nvSpPr>
        <p:spPr>
          <a:xfrm>
            <a:off x="457200" y="5797296"/>
            <a:ext cx="3836241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7A828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Perot Field Fort Worth Alliance Airport</a:t>
            </a:r>
            <a:endParaRPr lang="en-US" sz="900" dirty="0"/>
          </a:p>
        </p:txBody>
      </p:sp>
      <p:pic>
        <p:nvPicPr>
          <p:cNvPr id="25" name="Picture 24">
            <a:hlinkClick r:id="rId5"/>
            <a:extLst>
              <a:ext uri="{FF2B5EF4-FFF2-40B4-BE49-F238E27FC236}">
                <a16:creationId xmlns:a16="http://schemas.microsoft.com/office/drawing/2014/main" id="{6F0FED03-4FC9-7218-A6A4-2C68E5B474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74976" y="226284"/>
            <a:ext cx="1325905" cy="464067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628116BC-7CA9-57FD-F67D-A363C122043F}"/>
              </a:ext>
            </a:extLst>
          </p:cNvPr>
          <p:cNvGrpSpPr/>
          <p:nvPr/>
        </p:nvGrpSpPr>
        <p:grpSpPr>
          <a:xfrm>
            <a:off x="0" y="6524625"/>
            <a:ext cx="12192000" cy="333375"/>
            <a:chOff x="0" y="6524625"/>
            <a:chExt cx="12192000" cy="333375"/>
          </a:xfrm>
        </p:grpSpPr>
        <p:pic>
          <p:nvPicPr>
            <p:cNvPr id="27" name="Google Shape;99;p14" descr="image.png">
              <a:extLst>
                <a:ext uri="{FF2B5EF4-FFF2-40B4-BE49-F238E27FC236}">
                  <a16:creationId xmlns:a16="http://schemas.microsoft.com/office/drawing/2014/main" id="{E47C8FC5-466C-834E-92E4-0BCBA2E71101}"/>
                </a:ext>
              </a:extLst>
            </p:cNvPr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6524625"/>
              <a:ext cx="12192000" cy="33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" name="Google Shape;106;p14">
              <a:extLst>
                <a:ext uri="{FF2B5EF4-FFF2-40B4-BE49-F238E27FC236}">
                  <a16:creationId xmlns:a16="http://schemas.microsoft.com/office/drawing/2014/main" id="{B161EBF4-5228-6F41-781C-59353FFF2EBF}"/>
                </a:ext>
              </a:extLst>
            </p:cNvPr>
            <p:cNvSpPr txBox="1"/>
            <p:nvPr/>
          </p:nvSpPr>
          <p:spPr>
            <a:xfrm>
              <a:off x="342900" y="6587437"/>
              <a:ext cx="314192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900" b="0" i="0" u="none" strike="noStrike" cap="none" dirty="0">
                  <a:solidFill>
                    <a:srgbClr val="8A9AB0"/>
                  </a:solidFill>
                  <a:latin typeface="Barlow"/>
                  <a:ea typeface="Barlow"/>
                  <a:cs typeface="Barlow"/>
                  <a:sym typeface="Barlow"/>
                </a:rPr>
                <a:t>EUREKA BUSINESS GROUP · </a:t>
              </a:r>
              <a:r>
                <a:rPr lang="en-US" sz="900" b="1" dirty="0">
                  <a:solidFill>
                    <a:srgbClr val="00A5C5"/>
                  </a:solidFill>
                  <a:latin typeface="Barlow"/>
                  <a:ea typeface="Barlow"/>
                  <a:cs typeface="Barlow"/>
                  <a:sym typeface="Barlow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EBGTX.COM</a:t>
              </a:r>
              <a:endParaRPr dirty="0"/>
            </a:p>
          </p:txBody>
        </p:sp>
        <p:sp>
          <p:nvSpPr>
            <p:cNvPr id="29" name="Google Shape;107;p14">
              <a:extLst>
                <a:ext uri="{FF2B5EF4-FFF2-40B4-BE49-F238E27FC236}">
                  <a16:creationId xmlns:a16="http://schemas.microsoft.com/office/drawing/2014/main" id="{F75D77EE-9516-C3C2-D174-7271FB15EB06}"/>
                </a:ext>
              </a:extLst>
            </p:cNvPr>
            <p:cNvSpPr txBox="1"/>
            <p:nvPr/>
          </p:nvSpPr>
          <p:spPr>
            <a:xfrm>
              <a:off x="8593765" y="6587437"/>
              <a:ext cx="3255335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lvl1pPr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900" b="0" i="0" u="none" strike="noStrike" cap="none">
                  <a:solidFill>
                    <a:srgbClr val="8A9AB0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pPr algn="r"/>
              <a:r>
                <a:rPr lang="en-US" dirty="0"/>
                <a:t>LOCATION OVERVIEW  ·  3121 BAILEY DR. FORT WORTH, TX</a:t>
              </a: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9EC2301-E766-D9F3-E303-3FA300886E07}"/>
              </a:ext>
            </a:extLst>
          </p:cNvPr>
          <p:cNvGrpSpPr/>
          <p:nvPr/>
        </p:nvGrpSpPr>
        <p:grpSpPr>
          <a:xfrm>
            <a:off x="6880821" y="649262"/>
            <a:ext cx="2594139" cy="2680587"/>
            <a:chOff x="5961469" y="691123"/>
            <a:chExt cx="2594139" cy="268058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70664EE-A7BA-CD5C-F763-6602A3656221}"/>
                </a:ext>
              </a:extLst>
            </p:cNvPr>
            <p:cNvGrpSpPr/>
            <p:nvPr/>
          </p:nvGrpSpPr>
          <p:grpSpPr>
            <a:xfrm>
              <a:off x="7485049" y="691123"/>
              <a:ext cx="1070559" cy="2680587"/>
              <a:chOff x="7485049" y="691123"/>
              <a:chExt cx="1070559" cy="2680587"/>
            </a:xfrm>
          </p:grpSpPr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AAE4B540-5744-C4F7-ED0A-5B9A26992C05}"/>
                  </a:ext>
                </a:extLst>
              </p:cNvPr>
              <p:cNvGrpSpPr/>
              <p:nvPr/>
            </p:nvGrpSpPr>
            <p:grpSpPr>
              <a:xfrm>
                <a:off x="7485049" y="691123"/>
                <a:ext cx="918306" cy="2680587"/>
                <a:chOff x="7485049" y="691123"/>
                <a:chExt cx="918306" cy="2680587"/>
              </a:xfrm>
            </p:grpSpPr>
            <p:cxnSp>
              <p:nvCxnSpPr>
                <p:cNvPr id="60" name="Straight Connector 59">
                  <a:extLst>
                    <a:ext uri="{FF2B5EF4-FFF2-40B4-BE49-F238E27FC236}">
                      <a16:creationId xmlns:a16="http://schemas.microsoft.com/office/drawing/2014/main" id="{EA5DCB66-176C-9CB0-6DED-542F490A9B4B}"/>
                    </a:ext>
                  </a:extLst>
                </p:cNvPr>
                <p:cNvCxnSpPr>
                  <a:cxnSpLocks/>
                  <a:endCxn id="58" idx="2"/>
                </p:cNvCxnSpPr>
                <p:nvPr/>
              </p:nvCxnSpPr>
              <p:spPr>
                <a:xfrm>
                  <a:off x="7485049" y="691123"/>
                  <a:ext cx="918306" cy="1985151"/>
                </a:xfrm>
                <a:prstGeom prst="line">
                  <a:avLst/>
                </a:prstGeom>
                <a:ln w="28575">
                  <a:solidFill>
                    <a:srgbClr val="00A5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9C877674-13BF-9ED5-97D4-306881D68DEB}"/>
                    </a:ext>
                  </a:extLst>
                </p:cNvPr>
                <p:cNvCxnSpPr>
                  <a:cxnSpLocks/>
                  <a:endCxn id="58" idx="2"/>
                </p:cNvCxnSpPr>
                <p:nvPr/>
              </p:nvCxnSpPr>
              <p:spPr>
                <a:xfrm flipV="1">
                  <a:off x="7485049" y="2676274"/>
                  <a:ext cx="918306" cy="695436"/>
                </a:xfrm>
                <a:prstGeom prst="line">
                  <a:avLst/>
                </a:prstGeom>
                <a:ln w="28575">
                  <a:solidFill>
                    <a:srgbClr val="00A5C5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58" name="Picture 57" descr="A black and white pin with buildings in the center&#10;&#10;AI-generated content may be incorrect.">
                <a:extLst>
                  <a:ext uri="{FF2B5EF4-FFF2-40B4-BE49-F238E27FC236}">
                    <a16:creationId xmlns:a16="http://schemas.microsoft.com/office/drawing/2014/main" id="{C0C7F4C5-1120-FC68-9169-3FED64D7D8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51101" y="2270265"/>
                <a:ext cx="304507" cy="406009"/>
              </a:xfrm>
              <a:prstGeom prst="rect">
                <a:avLst/>
              </a:prstGeom>
            </p:spPr>
          </p:pic>
        </p:grpSp>
        <p:pic>
          <p:nvPicPr>
            <p:cNvPr id="56" name="Picture 55" descr="A black and white pin with buildings in the center&#10;&#10;AI-generated content may be incorrect.">
              <a:extLst>
                <a:ext uri="{FF2B5EF4-FFF2-40B4-BE49-F238E27FC236}">
                  <a16:creationId xmlns:a16="http://schemas.microsoft.com/office/drawing/2014/main" id="{23A7AED0-AA53-C8FA-49FE-F738A789205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61469" y="1644945"/>
              <a:ext cx="172294" cy="229725"/>
            </a:xfrm>
            <a:prstGeom prst="rect">
              <a:avLst/>
            </a:prstGeom>
          </p:spPr>
        </p:pic>
      </p:grpSp>
      <p:pic>
        <p:nvPicPr>
          <p:cNvPr id="62" name="Google Shape;72;p3" descr="A blue sign with a white pin and black text&#10;&#10;AI-generated content may be incorrect.">
            <a:hlinkClick r:id="rId9"/>
            <a:extLst>
              <a:ext uri="{FF2B5EF4-FFF2-40B4-BE49-F238E27FC236}">
                <a16:creationId xmlns:a16="http://schemas.microsoft.com/office/drawing/2014/main" id="{DFBFE554-8F2F-95FA-E50A-655FFD0096EC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653571" y="2703006"/>
            <a:ext cx="1059967" cy="504701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7AEBC0F2-6CF9-2311-2BAF-CC52C1AA9C46}"/>
              </a:ext>
            </a:extLst>
          </p:cNvPr>
          <p:cNvSpPr/>
          <p:nvPr/>
        </p:nvSpPr>
        <p:spPr>
          <a:xfrm>
            <a:off x="10125906" y="5296157"/>
            <a:ext cx="1571050" cy="697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Google Shape;73;p3" descr="A blue sign with a white pin and black text&#10;&#10;AI-generated content may be incorrect.">
            <a:hlinkClick r:id="rId11"/>
            <a:extLst>
              <a:ext uri="{FF2B5EF4-FFF2-40B4-BE49-F238E27FC236}">
                <a16:creationId xmlns:a16="http://schemas.microsoft.com/office/drawing/2014/main" id="{4BB5DE88-37D6-E35B-90D9-7A5D9D1AB256}"/>
              </a:ext>
            </a:extLst>
          </p:cNvPr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10011500" y="5220472"/>
            <a:ext cx="1764540" cy="8427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EE87F07-FD99-03F5-9148-3754021E588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21040" y="3475488"/>
            <a:ext cx="5575596" cy="284978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548640" y="411480"/>
            <a:ext cx="73152" cy="457200"/>
          </a:xfrm>
          <a:prstGeom prst="rect">
            <a:avLst/>
          </a:prstGeom>
          <a:solidFill>
            <a:srgbClr val="00A5C5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749808" y="347472"/>
            <a:ext cx="9144000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400" b="1" kern="0" spc="200" dirty="0">
                <a:solidFill>
                  <a:srgbClr val="1F2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SURROUNDING RETAIL &amp; CO-TENANCY</a:t>
            </a:r>
            <a:endParaRPr lang="en-US" sz="2400" dirty="0"/>
          </a:p>
        </p:txBody>
      </p:sp>
      <p:sp>
        <p:nvSpPr>
          <p:cNvPr id="7" name="Shape 4"/>
          <p:cNvSpPr/>
          <p:nvPr/>
        </p:nvSpPr>
        <p:spPr>
          <a:xfrm>
            <a:off x="6675120" y="1143000"/>
            <a:ext cx="4937760" cy="347472"/>
          </a:xfrm>
          <a:prstGeom prst="rect">
            <a:avLst/>
          </a:prstGeom>
          <a:solidFill>
            <a:srgbClr val="1F2A3A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8" name="Text 5"/>
          <p:cNvSpPr/>
          <p:nvPr/>
        </p:nvSpPr>
        <p:spPr>
          <a:xfrm>
            <a:off x="6812280" y="1143000"/>
            <a:ext cx="4663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kern="0" spc="200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KEY RETAILERS IN TRADE AREA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6675120" y="1527048"/>
            <a:ext cx="4937760" cy="438912"/>
          </a:xfrm>
          <a:prstGeom prst="rect">
            <a:avLst/>
          </a:prstGeom>
          <a:solidFill>
            <a:srgbClr val="F5F6F8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0" name="Text 7"/>
          <p:cNvSpPr/>
          <p:nvPr/>
        </p:nvSpPr>
        <p:spPr>
          <a:xfrm>
            <a:off x="6784848" y="1527048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Grocery / Warehouse</a:t>
            </a:r>
            <a:endParaRPr lang="en-US" sz="1100" dirty="0"/>
          </a:p>
        </p:txBody>
      </p:sp>
      <p:sp>
        <p:nvSpPr>
          <p:cNvPr id="11" name="Text 8"/>
          <p:cNvSpPr/>
          <p:nvPr/>
        </p:nvSpPr>
        <p:spPr>
          <a:xfrm>
            <a:off x="8549640" y="1527048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Costco, WinCo Foods, Kroger</a:t>
            </a:r>
            <a:endParaRPr lang="en-US" sz="1100" dirty="0"/>
          </a:p>
        </p:txBody>
      </p:sp>
      <p:sp>
        <p:nvSpPr>
          <p:cNvPr id="12" name="Shape 9"/>
          <p:cNvSpPr/>
          <p:nvPr/>
        </p:nvSpPr>
        <p:spPr>
          <a:xfrm>
            <a:off x="6675120" y="1965960"/>
            <a:ext cx="493776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3" name="Text 10"/>
          <p:cNvSpPr/>
          <p:nvPr/>
        </p:nvSpPr>
        <p:spPr>
          <a:xfrm>
            <a:off x="6784848" y="1965960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Department / Big Box</a:t>
            </a:r>
            <a:endParaRPr lang="en-US" sz="1100" dirty="0"/>
          </a:p>
        </p:txBody>
      </p:sp>
      <p:sp>
        <p:nvSpPr>
          <p:cNvPr id="14" name="Text 11"/>
          <p:cNvSpPr/>
          <p:nvPr/>
        </p:nvSpPr>
        <p:spPr>
          <a:xfrm>
            <a:off x="8549640" y="196596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Target, JCPenney, TJ Maxx, At Home</a:t>
            </a:r>
            <a:endParaRPr lang="en-US" sz="1100" dirty="0"/>
          </a:p>
        </p:txBody>
      </p:sp>
      <p:sp>
        <p:nvSpPr>
          <p:cNvPr id="15" name="Shape 12"/>
          <p:cNvSpPr/>
          <p:nvPr/>
        </p:nvSpPr>
        <p:spPr>
          <a:xfrm>
            <a:off x="6675120" y="2404872"/>
            <a:ext cx="4937760" cy="438912"/>
          </a:xfrm>
          <a:prstGeom prst="rect">
            <a:avLst/>
          </a:prstGeom>
          <a:solidFill>
            <a:srgbClr val="F5F6F8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6" name="Text 13"/>
          <p:cNvSpPr/>
          <p:nvPr/>
        </p:nvSpPr>
        <p:spPr>
          <a:xfrm>
            <a:off x="6784848" y="2404872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QSR / Restaurant</a:t>
            </a:r>
            <a:endParaRPr lang="en-US" sz="1100" dirty="0"/>
          </a:p>
        </p:txBody>
      </p:sp>
      <p:sp>
        <p:nvSpPr>
          <p:cNvPr id="17" name="Text 14"/>
          <p:cNvSpPr/>
          <p:nvPr/>
        </p:nvSpPr>
        <p:spPr>
          <a:xfrm>
            <a:off x="8549640" y="2404872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Starbucks, In-N-Out, Chick-fil-A, Pappadeaux, MOD Pizza</a:t>
            </a:r>
            <a:endParaRPr lang="en-US" sz="1100" dirty="0"/>
          </a:p>
        </p:txBody>
      </p:sp>
      <p:sp>
        <p:nvSpPr>
          <p:cNvPr id="18" name="Shape 15"/>
          <p:cNvSpPr/>
          <p:nvPr/>
        </p:nvSpPr>
        <p:spPr>
          <a:xfrm>
            <a:off x="6675120" y="2843784"/>
            <a:ext cx="493776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19" name="Text 16"/>
          <p:cNvSpPr/>
          <p:nvPr/>
        </p:nvSpPr>
        <p:spPr>
          <a:xfrm>
            <a:off x="6784848" y="2843784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Convenience / Gas</a:t>
            </a:r>
            <a:endParaRPr lang="en-US" sz="1100" dirty="0"/>
          </a:p>
        </p:txBody>
      </p:sp>
      <p:sp>
        <p:nvSpPr>
          <p:cNvPr id="20" name="Text 17"/>
          <p:cNvSpPr/>
          <p:nvPr/>
        </p:nvSpPr>
        <p:spPr>
          <a:xfrm>
            <a:off x="8549640" y="2843784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QuikTrip, 7-Eleven</a:t>
            </a:r>
            <a:endParaRPr lang="en-US" sz="1100" dirty="0"/>
          </a:p>
        </p:txBody>
      </p:sp>
      <p:sp>
        <p:nvSpPr>
          <p:cNvPr id="21" name="Shape 18"/>
          <p:cNvSpPr/>
          <p:nvPr/>
        </p:nvSpPr>
        <p:spPr>
          <a:xfrm>
            <a:off x="6675120" y="3282696"/>
            <a:ext cx="4937760" cy="438912"/>
          </a:xfrm>
          <a:prstGeom prst="rect">
            <a:avLst/>
          </a:prstGeom>
          <a:solidFill>
            <a:srgbClr val="F5F6F8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2" name="Text 19"/>
          <p:cNvSpPr/>
          <p:nvPr/>
        </p:nvSpPr>
        <p:spPr>
          <a:xfrm>
            <a:off x="6784848" y="3282696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Home / Lifestyle</a:t>
            </a:r>
            <a:endParaRPr lang="en-US" sz="1100" dirty="0"/>
          </a:p>
        </p:txBody>
      </p:sp>
      <p:sp>
        <p:nvSpPr>
          <p:cNvPr id="23" name="Text 20"/>
          <p:cNvSpPr/>
          <p:nvPr/>
        </p:nvSpPr>
        <p:spPr>
          <a:xfrm>
            <a:off x="8549640" y="3282696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Petco, La Madeleine, Sam Moon, ULTA</a:t>
            </a:r>
            <a:endParaRPr lang="en-US" sz="1100" dirty="0"/>
          </a:p>
        </p:txBody>
      </p:sp>
      <p:sp>
        <p:nvSpPr>
          <p:cNvPr id="24" name="Shape 21"/>
          <p:cNvSpPr/>
          <p:nvPr/>
        </p:nvSpPr>
        <p:spPr>
          <a:xfrm>
            <a:off x="6675120" y="3721608"/>
            <a:ext cx="493776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5" name="Text 22"/>
          <p:cNvSpPr/>
          <p:nvPr/>
        </p:nvSpPr>
        <p:spPr>
          <a:xfrm>
            <a:off x="6784848" y="3721608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Health / Fitness</a:t>
            </a:r>
            <a:endParaRPr lang="en-US" sz="1100" dirty="0"/>
          </a:p>
        </p:txBody>
      </p:sp>
      <p:sp>
        <p:nvSpPr>
          <p:cNvPr id="26" name="Text 23"/>
          <p:cNvSpPr/>
          <p:nvPr/>
        </p:nvSpPr>
        <p:spPr>
          <a:xfrm>
            <a:off x="8549640" y="3721608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Texas Health Resources, Lifetime Fitness</a:t>
            </a:r>
            <a:endParaRPr lang="en-US" sz="1100" dirty="0"/>
          </a:p>
        </p:txBody>
      </p:sp>
      <p:sp>
        <p:nvSpPr>
          <p:cNvPr id="27" name="Shape 24"/>
          <p:cNvSpPr/>
          <p:nvPr/>
        </p:nvSpPr>
        <p:spPr>
          <a:xfrm>
            <a:off x="6675120" y="4160520"/>
            <a:ext cx="4937760" cy="438912"/>
          </a:xfrm>
          <a:prstGeom prst="rect">
            <a:avLst/>
          </a:prstGeom>
          <a:solidFill>
            <a:srgbClr val="F5F6F8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28" name="Text 25"/>
          <p:cNvSpPr/>
          <p:nvPr/>
        </p:nvSpPr>
        <p:spPr>
          <a:xfrm>
            <a:off x="6784848" y="4160520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Entertainment</a:t>
            </a:r>
            <a:endParaRPr lang="en-US" sz="1100" dirty="0"/>
          </a:p>
        </p:txBody>
      </p:sp>
      <p:sp>
        <p:nvSpPr>
          <p:cNvPr id="29" name="Text 26"/>
          <p:cNvSpPr/>
          <p:nvPr/>
        </p:nvSpPr>
        <p:spPr>
          <a:xfrm>
            <a:off x="8549640" y="4160520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Main Event, CityVet</a:t>
            </a:r>
            <a:endParaRPr lang="en-US" sz="1100" dirty="0"/>
          </a:p>
        </p:txBody>
      </p:sp>
      <p:sp>
        <p:nvSpPr>
          <p:cNvPr id="30" name="Shape 27"/>
          <p:cNvSpPr/>
          <p:nvPr/>
        </p:nvSpPr>
        <p:spPr>
          <a:xfrm>
            <a:off x="6675120" y="4599432"/>
            <a:ext cx="493776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1" name="Text 28"/>
          <p:cNvSpPr/>
          <p:nvPr/>
        </p:nvSpPr>
        <p:spPr>
          <a:xfrm>
            <a:off x="6784848" y="4599432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Auto</a:t>
            </a:r>
            <a:endParaRPr lang="en-US" sz="1100" dirty="0"/>
          </a:p>
        </p:txBody>
      </p:sp>
      <p:sp>
        <p:nvSpPr>
          <p:cNvPr id="32" name="Text 29"/>
          <p:cNvSpPr/>
          <p:nvPr/>
        </p:nvSpPr>
        <p:spPr>
          <a:xfrm>
            <a:off x="8549640" y="4599432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AutoNation, Jeep</a:t>
            </a:r>
            <a:endParaRPr lang="en-US" sz="1100" dirty="0"/>
          </a:p>
        </p:txBody>
      </p:sp>
      <p:sp>
        <p:nvSpPr>
          <p:cNvPr id="33" name="Shape 30"/>
          <p:cNvSpPr/>
          <p:nvPr/>
        </p:nvSpPr>
        <p:spPr>
          <a:xfrm>
            <a:off x="6675120" y="5038344"/>
            <a:ext cx="4937760" cy="438912"/>
          </a:xfrm>
          <a:prstGeom prst="rect">
            <a:avLst/>
          </a:prstGeom>
          <a:solidFill>
            <a:srgbClr val="F5F6F8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4" name="Text 31"/>
          <p:cNvSpPr/>
          <p:nvPr/>
        </p:nvSpPr>
        <p:spPr>
          <a:xfrm>
            <a:off x="6784848" y="5038344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Financial / Services</a:t>
            </a:r>
            <a:endParaRPr lang="en-US" sz="1100" dirty="0"/>
          </a:p>
        </p:txBody>
      </p:sp>
      <p:sp>
        <p:nvSpPr>
          <p:cNvPr id="35" name="Text 32"/>
          <p:cNvSpPr/>
          <p:nvPr/>
        </p:nvSpPr>
        <p:spPr>
          <a:xfrm>
            <a:off x="8549640" y="5038344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PNC Bank</a:t>
            </a:r>
            <a:endParaRPr lang="en-US" sz="1100" dirty="0"/>
          </a:p>
        </p:txBody>
      </p:sp>
      <p:sp>
        <p:nvSpPr>
          <p:cNvPr id="36" name="Shape 33"/>
          <p:cNvSpPr/>
          <p:nvPr/>
        </p:nvSpPr>
        <p:spPr>
          <a:xfrm>
            <a:off x="6675120" y="5477256"/>
            <a:ext cx="4937760" cy="43891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 sz="3200"/>
          </a:p>
        </p:txBody>
      </p:sp>
      <p:sp>
        <p:nvSpPr>
          <p:cNvPr id="37" name="Text 34"/>
          <p:cNvSpPr/>
          <p:nvPr/>
        </p:nvSpPr>
        <p:spPr>
          <a:xfrm>
            <a:off x="6784848" y="5477256"/>
            <a:ext cx="173736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A5C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Dining</a:t>
            </a:r>
            <a:endParaRPr lang="en-US" sz="1100" dirty="0"/>
          </a:p>
        </p:txBody>
      </p:sp>
      <p:sp>
        <p:nvSpPr>
          <p:cNvPr id="38" name="Text 35"/>
          <p:cNvSpPr/>
          <p:nvPr/>
        </p:nvSpPr>
        <p:spPr>
          <a:xfrm>
            <a:off x="8549640" y="5477256"/>
            <a:ext cx="292608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4A536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Burger King, Crumbl, Rosati's Pizza</a:t>
            </a:r>
            <a:endParaRPr lang="en-US" sz="1100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D3C1FB4-AF00-CA72-D1AB-FDC0299BDA45}"/>
              </a:ext>
            </a:extLst>
          </p:cNvPr>
          <p:cNvGrpSpPr/>
          <p:nvPr/>
        </p:nvGrpSpPr>
        <p:grpSpPr>
          <a:xfrm>
            <a:off x="0" y="6524625"/>
            <a:ext cx="12192000" cy="333375"/>
            <a:chOff x="0" y="6524625"/>
            <a:chExt cx="12192000" cy="333375"/>
          </a:xfrm>
        </p:grpSpPr>
        <p:pic>
          <p:nvPicPr>
            <p:cNvPr id="40" name="Google Shape;99;p14" descr="image.png">
              <a:extLst>
                <a:ext uri="{FF2B5EF4-FFF2-40B4-BE49-F238E27FC236}">
                  <a16:creationId xmlns:a16="http://schemas.microsoft.com/office/drawing/2014/main" id="{0E337132-8C0E-0464-A0A9-9FBB57A0E7A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6524625"/>
              <a:ext cx="12192000" cy="3333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1" name="Google Shape;106;p14">
              <a:extLst>
                <a:ext uri="{FF2B5EF4-FFF2-40B4-BE49-F238E27FC236}">
                  <a16:creationId xmlns:a16="http://schemas.microsoft.com/office/drawing/2014/main" id="{CC585867-2A0C-0BB5-992A-563AC4B46244}"/>
                </a:ext>
              </a:extLst>
            </p:cNvPr>
            <p:cNvSpPr txBox="1"/>
            <p:nvPr/>
          </p:nvSpPr>
          <p:spPr>
            <a:xfrm>
              <a:off x="342900" y="6587437"/>
              <a:ext cx="3141921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en-US" sz="900" b="0" i="0" u="none" strike="noStrike" cap="none" dirty="0">
                  <a:solidFill>
                    <a:srgbClr val="8A9AB0"/>
                  </a:solidFill>
                  <a:latin typeface="Barlow"/>
                  <a:ea typeface="Barlow"/>
                  <a:cs typeface="Barlow"/>
                  <a:sym typeface="Barlow"/>
                </a:rPr>
                <a:t>EUREKA BUSINESS GROUP · </a:t>
              </a:r>
              <a:r>
                <a:rPr lang="en-US" sz="900" b="1" dirty="0">
                  <a:solidFill>
                    <a:srgbClr val="00A5C5"/>
                  </a:solidFill>
                  <a:latin typeface="Barlow"/>
                  <a:ea typeface="Barlow"/>
                  <a:cs typeface="Barlow"/>
                  <a:sym typeface="Barlow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EBGTX.COM</a:t>
              </a:r>
              <a:endParaRPr dirty="0"/>
            </a:p>
          </p:txBody>
        </p:sp>
        <p:sp>
          <p:nvSpPr>
            <p:cNvPr id="42" name="Google Shape;107;p14">
              <a:extLst>
                <a:ext uri="{FF2B5EF4-FFF2-40B4-BE49-F238E27FC236}">
                  <a16:creationId xmlns:a16="http://schemas.microsoft.com/office/drawing/2014/main" id="{08E38311-C3D9-13AB-01FB-DF0FC11059F4}"/>
                </a:ext>
              </a:extLst>
            </p:cNvPr>
            <p:cNvSpPr txBox="1"/>
            <p:nvPr/>
          </p:nvSpPr>
          <p:spPr>
            <a:xfrm>
              <a:off x="7242533" y="6587437"/>
              <a:ext cx="4606568" cy="2077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>
              <a:lvl1pPr marR="0" lvl="0" indent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  <a:defRPr sz="900" b="0" i="0" u="none" strike="noStrike" cap="none">
                  <a:solidFill>
                    <a:srgbClr val="8A9AB0"/>
                  </a:solidFill>
                  <a:latin typeface="Barlow"/>
                  <a:ea typeface="Barlow"/>
                  <a:cs typeface="Barlow"/>
                </a:defRPr>
              </a:lvl1pPr>
            </a:lstStyle>
            <a:p>
              <a:pPr algn="r"/>
              <a:r>
                <a:rPr lang="en-US" dirty="0"/>
                <a:t>SURROUNDING RETAIL &amp; CO-TENANCY  ·  3121 BAILEY DR. FORT WORTH, TX</a:t>
              </a:r>
            </a:p>
          </p:txBody>
        </p:sp>
      </p:grpSp>
      <p:pic>
        <p:nvPicPr>
          <p:cNvPr id="43" name="Picture 42">
            <a:hlinkClick r:id="rId4"/>
            <a:extLst>
              <a:ext uri="{FF2B5EF4-FFF2-40B4-BE49-F238E27FC236}">
                <a16:creationId xmlns:a16="http://schemas.microsoft.com/office/drawing/2014/main" id="{43A5D500-6290-AFC3-2CD6-E6DCFF6CD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74976" y="226284"/>
            <a:ext cx="1325905" cy="4640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E0B60C-28E5-B3EF-A1D4-F3377F1D5B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120" y="1070789"/>
            <a:ext cx="5980940" cy="4862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2208</TotalTime>
  <Words>190</Words>
  <Application>Microsoft Office PowerPoint</Application>
  <PresentationFormat>Widescreen</PresentationFormat>
  <Paragraphs>43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Barlow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Eureka Business Group Retail Single Tenant NNN For Sale 4350 Belt Line Rd Addison</dc:title>
  <dc:subject/>
  <dc:creator/>
  <cp:keywords>Eureka Business Group</cp:keywords>
  <cp:lastModifiedBy>mso29892</cp:lastModifiedBy>
  <cp:revision>23</cp:revision>
  <cp:lastPrinted>2026-06-17T21:26:33Z</cp:lastPrinted>
  <dcterms:created xsi:type="dcterms:W3CDTF">2026-06-04T12:22:35Z</dcterms:created>
  <dcterms:modified xsi:type="dcterms:W3CDTF">2026-06-18T21:39:01Z</dcterms:modified>
</cp:coreProperties>
</file>